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25"/>
  </p:notesMasterIdLst>
  <p:sldIdLst>
    <p:sldId id="256" r:id="rId2"/>
    <p:sldId id="334" r:id="rId3"/>
    <p:sldId id="335" r:id="rId4"/>
    <p:sldId id="336" r:id="rId5"/>
    <p:sldId id="337" r:id="rId6"/>
    <p:sldId id="338" r:id="rId7"/>
    <p:sldId id="339" r:id="rId8"/>
    <p:sldId id="340" r:id="rId9"/>
    <p:sldId id="333" r:id="rId10"/>
    <p:sldId id="319" r:id="rId11"/>
    <p:sldId id="320" r:id="rId12"/>
    <p:sldId id="321" r:id="rId13"/>
    <p:sldId id="322" r:id="rId14"/>
    <p:sldId id="323" r:id="rId15"/>
    <p:sldId id="324" r:id="rId16"/>
    <p:sldId id="325" r:id="rId17"/>
    <p:sldId id="327" r:id="rId18"/>
    <p:sldId id="326" r:id="rId19"/>
    <p:sldId id="328" r:id="rId20"/>
    <p:sldId id="329" r:id="rId21"/>
    <p:sldId id="330" r:id="rId22"/>
    <p:sldId id="332" r:id="rId23"/>
    <p:sldId id="331" r:id="rId24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6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93792" autoAdjust="0"/>
  </p:normalViewPr>
  <p:slideViewPr>
    <p:cSldViewPr snapToGrid="0">
      <p:cViewPr varScale="1">
        <p:scale>
          <a:sx n="62" d="100"/>
          <a:sy n="62" d="100"/>
        </p:scale>
        <p:origin x="8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gif>
</file>

<file path=ppt/media/image6.gif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4A576-C056-41A7-B049-E37AF3EC6AB5}" type="datetimeFigureOut">
              <a:rPr lang="pl-PL" smtClean="0"/>
              <a:t>11.01.2023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F654CE-2C3D-4F1D-A30A-8BED5E23739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01310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Wednesday, January 11,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68388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878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23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>
            <a:lvl1pPr>
              <a:defRPr sz="26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5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93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854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056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612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69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81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Wednesday, January 11,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47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Wednesday, January 11,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7379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introduction-to-opencv/" TargetMode="External"/><Relationship Id="rId2" Type="http://schemas.openxmlformats.org/officeDocument/2006/relationships/hyperlink" Target="https://www.geeksforgeeks.org/using-matplotlib-for-animation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fmpeg.org/download.html" TargetMode="External"/><Relationship Id="rId2" Type="http://schemas.openxmlformats.org/officeDocument/2006/relationships/hyperlink" Target="https://pypi.org/project/ffmpeg-python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etterprogramming.pub/this-python-library-can-animate-your-charts-a7c0a98b3463" TargetMode="External"/><Relationship Id="rId2" Type="http://schemas.openxmlformats.org/officeDocument/2006/relationships/hyperlink" Target="https://towardsdatascience.com/probably-the-easiest-way-to-animate-your-python-plots-f5194ebed75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98AD51-805D-BDA0-08B4-2808EE9E2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773" y="549275"/>
            <a:ext cx="12344401" cy="1534160"/>
          </a:xfrm>
        </p:spPr>
        <p:txBody>
          <a:bodyPr wrap="square" anchor="ctr">
            <a:normAutofit/>
          </a:bodyPr>
          <a:lstStyle/>
          <a:p>
            <a:r>
              <a:rPr lang="pl-PL" sz="4800" dirty="0"/>
              <a:t>Programowanie w </a:t>
            </a:r>
            <a:r>
              <a:rPr lang="pl-PL" sz="4800" dirty="0" err="1"/>
              <a:t>Pythonie</a:t>
            </a:r>
            <a:br>
              <a:rPr lang="pl-PL" sz="4800" dirty="0"/>
            </a:br>
            <a:r>
              <a:rPr lang="pl-PL" sz="4800" dirty="0"/>
              <a:t>Biblioteka </a:t>
            </a:r>
            <a:r>
              <a:rPr lang="pl-PL" sz="4800" dirty="0" err="1"/>
              <a:t>opencv</a:t>
            </a:r>
            <a:r>
              <a:rPr lang="pl-PL" sz="4800"/>
              <a:t>, </a:t>
            </a:r>
            <a:r>
              <a:rPr lang="pl-PL" sz="4800" dirty="0"/>
              <a:t>moduł </a:t>
            </a:r>
            <a:r>
              <a:rPr lang="pl-PL" sz="4800" dirty="0" err="1"/>
              <a:t>matplotlib.animation</a:t>
            </a:r>
            <a:endParaRPr lang="pl-PL" sz="4800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2DE5DB4-7C6F-C8FE-AADE-83322B537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0575" y="530225"/>
            <a:ext cx="4498976" cy="984885"/>
          </a:xfrm>
        </p:spPr>
        <p:txBody>
          <a:bodyPr anchor="ctr">
            <a:normAutofit/>
          </a:bodyPr>
          <a:lstStyle/>
          <a:p>
            <a:pPr algn="r"/>
            <a:r>
              <a:rPr lang="pl-PL" dirty="0">
                <a:solidFill>
                  <a:schemeClr val="tx1">
                    <a:alpha val="60000"/>
                  </a:schemeClr>
                </a:solidFill>
              </a:rPr>
              <a:t>Łukasz Mioduszewski, UKSW 2022</a:t>
            </a:r>
          </a:p>
        </p:txBody>
      </p:sp>
      <p:pic>
        <p:nvPicPr>
          <p:cNvPr id="16" name="Picture 3" descr="Neon — ozdobny okrąg 3W">
            <a:extLst>
              <a:ext uri="{FF2B5EF4-FFF2-40B4-BE49-F238E27FC236}">
                <a16:creationId xmlns:a16="http://schemas.microsoft.com/office/drawing/2014/main" id="{4D286319-78D2-2CE2-E23C-3259AD47F4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214" b="7015"/>
          <a:stretch/>
        </p:blipFill>
        <p:spPr>
          <a:xfrm>
            <a:off x="20" y="2083435"/>
            <a:ext cx="12191980" cy="4774564"/>
          </a:xfrm>
          <a:custGeom>
            <a:avLst/>
            <a:gdLst/>
            <a:ahLst/>
            <a:cxnLst/>
            <a:rect l="l" t="t" r="r" b="b"/>
            <a:pathLst>
              <a:path w="12192000" h="4774564">
                <a:moveTo>
                  <a:pt x="0" y="0"/>
                </a:moveTo>
                <a:lnTo>
                  <a:pt x="12192000" y="0"/>
                </a:lnTo>
                <a:lnTo>
                  <a:pt x="12192000" y="4774564"/>
                </a:lnTo>
                <a:lnTo>
                  <a:pt x="0" y="477456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82448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5B24079-063F-7718-FC33-DC4658AFB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Wstęp do openCV - plan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BA62014-2ACE-6DF7-BA15-CB1C43AFB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082377"/>
            <a:ext cx="11090274" cy="4852679"/>
          </a:xfrm>
        </p:spPr>
        <p:txBody>
          <a:bodyPr>
            <a:normAutofit/>
          </a:bodyPr>
          <a:lstStyle/>
          <a:p>
            <a:r>
              <a:rPr lang="pl-PL" dirty="0"/>
              <a:t>Instalacja: pip </a:t>
            </a:r>
            <a:r>
              <a:rPr lang="pl-PL" dirty="0" err="1"/>
              <a:t>install</a:t>
            </a:r>
            <a:r>
              <a:rPr lang="pl-PL" dirty="0"/>
              <a:t> </a:t>
            </a:r>
            <a:r>
              <a:rPr lang="pl-PL" dirty="0" err="1"/>
              <a:t>opencv-python</a:t>
            </a:r>
            <a:endParaRPr lang="pl-PL" dirty="0"/>
          </a:p>
          <a:p>
            <a:r>
              <a:rPr lang="pl-PL" dirty="0"/>
              <a:t>Wczytanie obrazka</a:t>
            </a:r>
          </a:p>
          <a:p>
            <a:r>
              <a:rPr lang="pl-PL" b="0" i="0" dirty="0">
                <a:solidFill>
                  <a:srgbClr val="FFFFFF"/>
                </a:solidFill>
                <a:effectLst/>
                <a:latin typeface="urw-din"/>
              </a:rPr>
              <a:t>Odczytanie wartości RGB pikseli</a:t>
            </a:r>
          </a:p>
          <a:p>
            <a:r>
              <a:rPr lang="pl-PL" b="0" i="0" dirty="0">
                <a:solidFill>
                  <a:srgbClr val="FFFFFF"/>
                </a:solidFill>
                <a:effectLst/>
                <a:latin typeface="urw-din"/>
              </a:rPr>
              <a:t>Wycinanie interesującego nas fragmentu</a:t>
            </a:r>
          </a:p>
          <a:p>
            <a:r>
              <a:rPr lang="pl-PL" dirty="0">
                <a:solidFill>
                  <a:srgbClr val="FFFFFF"/>
                </a:solidFill>
                <a:latin typeface="urw-din"/>
              </a:rPr>
              <a:t>Zmiana rozmiaru i obrót obrazka</a:t>
            </a:r>
          </a:p>
          <a:p>
            <a:r>
              <a:rPr lang="pl-PL" b="0" i="0" dirty="0">
                <a:solidFill>
                  <a:srgbClr val="FFFFFF"/>
                </a:solidFill>
                <a:effectLst/>
                <a:latin typeface="urw-din"/>
              </a:rPr>
              <a:t>Rysowanie prostokątów</a:t>
            </a:r>
          </a:p>
          <a:p>
            <a:r>
              <a:rPr lang="pl-PL" dirty="0">
                <a:solidFill>
                  <a:srgbClr val="FFFFFF"/>
                </a:solidFill>
                <a:latin typeface="urw-din"/>
              </a:rPr>
              <a:t>Wyświetlanie tekstu</a:t>
            </a:r>
            <a:endParaRPr lang="pl-PL" b="0" i="0" dirty="0">
              <a:solidFill>
                <a:srgbClr val="FFFFFF"/>
              </a:solidFill>
              <a:effectLst/>
              <a:latin typeface="urw-din"/>
            </a:endParaRPr>
          </a:p>
        </p:txBody>
      </p:sp>
      <p:pic>
        <p:nvPicPr>
          <p:cNvPr id="1026" name="Picture 2" descr="Original Image">
            <a:extLst>
              <a:ext uri="{FF2B5EF4-FFF2-40B4-BE49-F238E27FC236}">
                <a16:creationId xmlns:a16="http://schemas.microsoft.com/office/drawing/2014/main" id="{C74D848E-7ADC-57F0-2A69-23FC66EB3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219" y="2988313"/>
            <a:ext cx="5793781" cy="3869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2307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Wczytywanie obrazka</a:t>
            </a:r>
          </a:p>
        </p:txBody>
      </p:sp>
      <p:graphicFrame>
        <p:nvGraphicFramePr>
          <p:cNvPr id="4" name="Group 14">
            <a:extLst>
              <a:ext uri="{FF2B5EF4-FFF2-40B4-BE49-F238E27FC236}">
                <a16:creationId xmlns:a16="http://schemas.microsoft.com/office/drawing/2014/main" id="{B3876019-3587-8FFF-1ABB-BDEAEB1EF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565225"/>
              </p:ext>
            </p:extLst>
          </p:nvPr>
        </p:nvGraphicFramePr>
        <p:xfrm>
          <a:off x="441789" y="1881275"/>
          <a:ext cx="11308422" cy="3620939"/>
        </p:xfrm>
        <a:graphic>
          <a:graphicData uri="http://schemas.openxmlformats.org/drawingml/2006/table">
            <a:tbl>
              <a:tblPr/>
              <a:tblGrid>
                <a:gridCol w="67922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10629193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201429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3241249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6</a:t>
                      </a:r>
                      <a:endParaRPr kumimoji="0" lang="pl-PL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9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Importing the OpenCV library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cv2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Reading the image using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imread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 function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image = cv2.imread('image.png')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Extracting the height and width of an image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h, w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image.shape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[:2]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Displaying the height and width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print("Height = {},  Width = {}".format(h, w))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616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Wartości RGB pikseli</a:t>
            </a:r>
          </a:p>
        </p:txBody>
      </p:sp>
      <p:graphicFrame>
        <p:nvGraphicFramePr>
          <p:cNvPr id="4" name="Group 14">
            <a:extLst>
              <a:ext uri="{FF2B5EF4-FFF2-40B4-BE49-F238E27FC236}">
                <a16:creationId xmlns:a16="http://schemas.microsoft.com/office/drawing/2014/main" id="{B3876019-3587-8FFF-1ABB-BDEAEB1EF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93150"/>
              </p:ext>
            </p:extLst>
          </p:nvPr>
        </p:nvGraphicFramePr>
        <p:xfrm>
          <a:off x="441789" y="1881275"/>
          <a:ext cx="11308422" cy="3620939"/>
        </p:xfrm>
        <a:graphic>
          <a:graphicData uri="http://schemas.openxmlformats.org/drawingml/2006/table">
            <a:tbl>
              <a:tblPr/>
              <a:tblGrid>
                <a:gridCol w="67922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10629193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201429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3241249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11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6</a:t>
                      </a:r>
                      <a:endParaRPr kumimoji="0" lang="pl-PL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20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</a:t>
                      </a:r>
                      <a:r>
                        <a:rPr kumimoji="0" lang="pl-PL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pixel</a:t>
                      </a:r>
                      <a:r>
                        <a:rPr kumimoji="0" lang="pl-PL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with 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100, 100 for height and width.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(B, G, R) = image[100, 100]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Displaying the pixel values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print("R = {}, G = {}, B = {}".format(R, G, B))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We can also pass the channel to extract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the value for a specific channel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B = image[100, 100, 0]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print("B = {}".format(B))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5372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Wycinanie fragmentu obrazka</a:t>
            </a:r>
          </a:p>
        </p:txBody>
      </p:sp>
      <p:graphicFrame>
        <p:nvGraphicFramePr>
          <p:cNvPr id="4" name="Group 14">
            <a:extLst>
              <a:ext uri="{FF2B5EF4-FFF2-40B4-BE49-F238E27FC236}">
                <a16:creationId xmlns:a16="http://schemas.microsoft.com/office/drawing/2014/main" id="{B3876019-3587-8FFF-1ABB-BDEAEB1EF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1010579"/>
              </p:ext>
            </p:extLst>
          </p:nvPr>
        </p:nvGraphicFramePr>
        <p:xfrm>
          <a:off x="0" y="1434664"/>
          <a:ext cx="8671389" cy="1508330"/>
        </p:xfrm>
        <a:graphic>
          <a:graphicData uri="http://schemas.openxmlformats.org/drawingml/2006/table">
            <a:tbl>
              <a:tblPr/>
              <a:tblGrid>
                <a:gridCol w="52083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8150550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344284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1128640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</a:t>
                      </a: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slicing the pixels of the image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roi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image[100 : 500, 200 : 700]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  <p:pic>
        <p:nvPicPr>
          <p:cNvPr id="2050" name="Picture 2" descr="Region Of Interest">
            <a:extLst>
              <a:ext uri="{FF2B5EF4-FFF2-40B4-BE49-F238E27FC236}">
                <a16:creationId xmlns:a16="http://schemas.microsoft.com/office/drawing/2014/main" id="{8AB37E85-BF00-0C21-2168-1A4547BF1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0" y="3053353"/>
            <a:ext cx="4762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Original Image">
            <a:extLst>
              <a:ext uri="{FF2B5EF4-FFF2-40B4-BE49-F238E27FC236}">
                <a16:creationId xmlns:a16="http://schemas.microsoft.com/office/drawing/2014/main" id="{40A447DA-22CF-40EF-8D4D-3BFB44B6A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48000"/>
            <a:ext cx="5793781" cy="3869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trzałka: w prawo 4">
            <a:extLst>
              <a:ext uri="{FF2B5EF4-FFF2-40B4-BE49-F238E27FC236}">
                <a16:creationId xmlns:a16="http://schemas.microsoft.com/office/drawing/2014/main" id="{9C8A11C4-FB62-EEF1-F99D-DC50664F1557}"/>
              </a:ext>
            </a:extLst>
          </p:cNvPr>
          <p:cNvSpPr/>
          <p:nvPr/>
        </p:nvSpPr>
        <p:spPr>
          <a:xfrm>
            <a:off x="6096000" y="4477575"/>
            <a:ext cx="1034265" cy="8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19786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Zmiana rozmiaru obrazka</a:t>
            </a:r>
          </a:p>
        </p:txBody>
      </p:sp>
      <p:graphicFrame>
        <p:nvGraphicFramePr>
          <p:cNvPr id="4" name="Group 14">
            <a:extLst>
              <a:ext uri="{FF2B5EF4-FFF2-40B4-BE49-F238E27FC236}">
                <a16:creationId xmlns:a16="http://schemas.microsoft.com/office/drawing/2014/main" id="{B3876019-3587-8FFF-1ABB-BDEAEB1EF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544863"/>
              </p:ext>
            </p:extLst>
          </p:nvPr>
        </p:nvGraphicFramePr>
        <p:xfrm>
          <a:off x="0" y="1434664"/>
          <a:ext cx="8671389" cy="1508330"/>
        </p:xfrm>
        <a:graphic>
          <a:graphicData uri="http://schemas.openxmlformats.org/drawingml/2006/table">
            <a:tbl>
              <a:tblPr/>
              <a:tblGrid>
                <a:gridCol w="52083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8150550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344284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1128640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24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25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26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resize() function takes 2 parameters,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the image and the dimensions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resize = cv2.resize(image, (800, 800))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  <p:pic>
        <p:nvPicPr>
          <p:cNvPr id="3074" name="Picture 2" descr="Resized Image">
            <a:extLst>
              <a:ext uri="{FF2B5EF4-FFF2-40B4-BE49-F238E27FC236}">
                <a16:creationId xmlns:a16="http://schemas.microsoft.com/office/drawing/2014/main" id="{A4DF1D18-4089-1C26-5627-660D760D1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484" y="3503488"/>
            <a:ext cx="3354512" cy="335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Original Image">
            <a:extLst>
              <a:ext uri="{FF2B5EF4-FFF2-40B4-BE49-F238E27FC236}">
                <a16:creationId xmlns:a16="http://schemas.microsoft.com/office/drawing/2014/main" id="{4804F57B-6757-892F-080A-731B4CB4A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48000"/>
            <a:ext cx="5793781" cy="3869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trzałka: w prawo 4">
            <a:extLst>
              <a:ext uri="{FF2B5EF4-FFF2-40B4-BE49-F238E27FC236}">
                <a16:creationId xmlns:a16="http://schemas.microsoft.com/office/drawing/2014/main" id="{7B17466D-7DEB-EED6-2EA4-8C4BF4529E5F}"/>
              </a:ext>
            </a:extLst>
          </p:cNvPr>
          <p:cNvSpPr/>
          <p:nvPr/>
        </p:nvSpPr>
        <p:spPr>
          <a:xfrm>
            <a:off x="6096000" y="4477575"/>
            <a:ext cx="1034265" cy="8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8818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Zmiana rozmiaru obrazka</a:t>
            </a:r>
          </a:p>
        </p:txBody>
      </p:sp>
      <p:graphicFrame>
        <p:nvGraphicFramePr>
          <p:cNvPr id="4" name="Group 14">
            <a:extLst>
              <a:ext uri="{FF2B5EF4-FFF2-40B4-BE49-F238E27FC236}">
                <a16:creationId xmlns:a16="http://schemas.microsoft.com/office/drawing/2014/main" id="{B3876019-3587-8FFF-1ABB-BDEAEB1EF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1979025"/>
              </p:ext>
            </p:extLst>
          </p:nvPr>
        </p:nvGraphicFramePr>
        <p:xfrm>
          <a:off x="0" y="1434664"/>
          <a:ext cx="8671389" cy="2727946"/>
        </p:xfrm>
        <a:graphic>
          <a:graphicData uri="http://schemas.openxmlformats.org/drawingml/2006/table">
            <a:tbl>
              <a:tblPr/>
              <a:tblGrid>
                <a:gridCol w="52083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8150550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342765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2348256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27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28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34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Calculating the ratio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ratio = 800 / w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Creating a tuple containing width and height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dim = (800, int(h * ratio))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Resizing the image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resize_aspect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cv2.resize(image, dim)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  <p:pic>
        <p:nvPicPr>
          <p:cNvPr id="3" name="Picture 2" descr="Original Image">
            <a:extLst>
              <a:ext uri="{FF2B5EF4-FFF2-40B4-BE49-F238E27FC236}">
                <a16:creationId xmlns:a16="http://schemas.microsoft.com/office/drawing/2014/main" id="{4804F57B-6757-892F-080A-731B4CB4A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906"/>
            <a:ext cx="3421294" cy="2285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trzałka: w prawo 4">
            <a:extLst>
              <a:ext uri="{FF2B5EF4-FFF2-40B4-BE49-F238E27FC236}">
                <a16:creationId xmlns:a16="http://schemas.microsoft.com/office/drawing/2014/main" id="{7B17466D-7DEB-EED6-2EA4-8C4BF4529E5F}"/>
              </a:ext>
            </a:extLst>
          </p:cNvPr>
          <p:cNvSpPr/>
          <p:nvPr/>
        </p:nvSpPr>
        <p:spPr>
          <a:xfrm>
            <a:off x="4019778" y="5181893"/>
            <a:ext cx="1034265" cy="8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6" name="Picture 2" descr="Original Image">
            <a:extLst>
              <a:ext uri="{FF2B5EF4-FFF2-40B4-BE49-F238E27FC236}">
                <a16:creationId xmlns:a16="http://schemas.microsoft.com/office/drawing/2014/main" id="{E5B44FDB-68EF-B654-7CA2-D1250933D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527" y="5198522"/>
            <a:ext cx="2484606" cy="1659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708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Obrót obrazka</a:t>
            </a:r>
          </a:p>
        </p:txBody>
      </p:sp>
      <p:graphicFrame>
        <p:nvGraphicFramePr>
          <p:cNvPr id="4" name="Group 14">
            <a:extLst>
              <a:ext uri="{FF2B5EF4-FFF2-40B4-BE49-F238E27FC236}">
                <a16:creationId xmlns:a16="http://schemas.microsoft.com/office/drawing/2014/main" id="{B3876019-3587-8FFF-1ABB-BDEAEB1EF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806738"/>
              </p:ext>
            </p:extLst>
          </p:nvPr>
        </p:nvGraphicFramePr>
        <p:xfrm>
          <a:off x="0" y="1434664"/>
          <a:ext cx="8671389" cy="2727946"/>
        </p:xfrm>
        <a:graphic>
          <a:graphicData uri="http://schemas.openxmlformats.org/drawingml/2006/table">
            <a:tbl>
              <a:tblPr/>
              <a:tblGrid>
                <a:gridCol w="52083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8150550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342765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2348256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36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37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38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42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Calculating the center of the image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center = (w // 2, h // 2)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Generating a rotation matrix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matrix = cv2.getRotationMatrix2D(center, -45, 1.0)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Performing the affine transformation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rotated = cv2.warpAffine(image, matrix, (w, h))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  <p:pic>
        <p:nvPicPr>
          <p:cNvPr id="3" name="Picture 2" descr="Original Image">
            <a:extLst>
              <a:ext uri="{FF2B5EF4-FFF2-40B4-BE49-F238E27FC236}">
                <a16:creationId xmlns:a16="http://schemas.microsoft.com/office/drawing/2014/main" id="{4804F57B-6757-892F-080A-731B4CB4A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03729"/>
            <a:ext cx="3421294" cy="2285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trzałka: w prawo 4">
            <a:extLst>
              <a:ext uri="{FF2B5EF4-FFF2-40B4-BE49-F238E27FC236}">
                <a16:creationId xmlns:a16="http://schemas.microsoft.com/office/drawing/2014/main" id="{7B17466D-7DEB-EED6-2EA4-8C4BF4529E5F}"/>
              </a:ext>
            </a:extLst>
          </p:cNvPr>
          <p:cNvSpPr/>
          <p:nvPr/>
        </p:nvSpPr>
        <p:spPr>
          <a:xfrm>
            <a:off x="4019778" y="5181893"/>
            <a:ext cx="1034265" cy="8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5122" name="Picture 2" descr="Rotated Image">
            <a:extLst>
              <a:ext uri="{FF2B5EF4-FFF2-40B4-BE49-F238E27FC236}">
                <a16:creationId xmlns:a16="http://schemas.microsoft.com/office/drawing/2014/main" id="{56EAECB2-1F29-B334-2492-991E45CB8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527" y="4572906"/>
            <a:ext cx="3421294" cy="2285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206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705FF71-D5F9-D9A8-2D45-86EA935D1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Obrót obrazka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2F1EBF-9263-4958-8D82-B8C89F596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getRotationMatrix2D()</a:t>
            </a:r>
            <a:r>
              <a:rPr lang="pl-PL" dirty="0"/>
              <a:t> potrzebuje 3 argumentów:</a:t>
            </a:r>
            <a:endParaRPr lang="en-US" dirty="0"/>
          </a:p>
          <a:p>
            <a:pPr lvl="1"/>
            <a:r>
              <a:rPr lang="en-US" dirty="0"/>
              <a:t>center – </a:t>
            </a:r>
            <a:r>
              <a:rPr lang="pl-PL" dirty="0"/>
              <a:t>Współrzędne osi obrotu (zwykle środek obrazka)</a:t>
            </a:r>
            <a:endParaRPr lang="en-US" dirty="0"/>
          </a:p>
          <a:p>
            <a:pPr lvl="1"/>
            <a:r>
              <a:rPr lang="en-US" dirty="0"/>
              <a:t>Angle – </a:t>
            </a:r>
            <a:r>
              <a:rPr lang="pl-PL" dirty="0"/>
              <a:t>kąt obrotu (w stopniach)</a:t>
            </a:r>
            <a:endParaRPr lang="en-US" dirty="0"/>
          </a:p>
          <a:p>
            <a:pPr lvl="1"/>
            <a:r>
              <a:rPr lang="en-US" dirty="0"/>
              <a:t>Scale – </a:t>
            </a:r>
            <a:r>
              <a:rPr lang="pl-PL" dirty="0"/>
              <a:t>czynnik skalujący</a:t>
            </a:r>
          </a:p>
          <a:p>
            <a:r>
              <a:rPr lang="pl-PL" dirty="0"/>
              <a:t>Zwraca macierz 2x3, której wartości zależą od:</a:t>
            </a:r>
            <a:endParaRPr lang="en-US" dirty="0"/>
          </a:p>
          <a:p>
            <a:r>
              <a:rPr lang="en-US" dirty="0"/>
              <a:t>alpha = scale * cos(angle)</a:t>
            </a:r>
          </a:p>
          <a:p>
            <a:r>
              <a:rPr lang="en-US" dirty="0"/>
              <a:t>beta = scale * sine(angle)</a:t>
            </a:r>
            <a:endParaRPr lang="pl-PL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C7245077-E40D-55D5-2023-5C899A47ADF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87065" y="5052731"/>
            <a:ext cx="7804935" cy="166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61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Rysowanie prostokąta</a:t>
            </a:r>
          </a:p>
        </p:txBody>
      </p:sp>
      <p:graphicFrame>
        <p:nvGraphicFramePr>
          <p:cNvPr id="4" name="Group 14">
            <a:extLst>
              <a:ext uri="{FF2B5EF4-FFF2-40B4-BE49-F238E27FC236}">
                <a16:creationId xmlns:a16="http://schemas.microsoft.com/office/drawing/2014/main" id="{B3876019-3587-8FFF-1ABB-BDEAEB1EF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283798"/>
              </p:ext>
            </p:extLst>
          </p:nvPr>
        </p:nvGraphicFramePr>
        <p:xfrm>
          <a:off x="0" y="1434664"/>
          <a:ext cx="8671389" cy="2471404"/>
        </p:xfrm>
        <a:graphic>
          <a:graphicData uri="http://schemas.openxmlformats.org/drawingml/2006/table">
            <a:tbl>
              <a:tblPr/>
              <a:tblGrid>
                <a:gridCol w="52083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8150550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357253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2091714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46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47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48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49</a:t>
                      </a: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We are copying the original image,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as it is an in-place operation.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output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image.copy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Using the rectangle() function to create a rectangle.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rectangle = cv2.rectangle(output, (1500, 900),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                      (600, 400), (255, 0, 0), 2)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  <p:pic>
        <p:nvPicPr>
          <p:cNvPr id="6" name="Picture 2" descr="Original Image">
            <a:extLst>
              <a:ext uri="{FF2B5EF4-FFF2-40B4-BE49-F238E27FC236}">
                <a16:creationId xmlns:a16="http://schemas.microsoft.com/office/drawing/2014/main" id="{3F11BDDA-0B7C-6A59-49BE-92CD89A47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36890"/>
            <a:ext cx="4375050" cy="2922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trzałka: w prawo 6">
            <a:extLst>
              <a:ext uri="{FF2B5EF4-FFF2-40B4-BE49-F238E27FC236}">
                <a16:creationId xmlns:a16="http://schemas.microsoft.com/office/drawing/2014/main" id="{2FD860B4-88ED-BAF3-72FD-CFD071A3B6EC}"/>
              </a:ext>
            </a:extLst>
          </p:cNvPr>
          <p:cNvSpPr/>
          <p:nvPr/>
        </p:nvSpPr>
        <p:spPr>
          <a:xfrm>
            <a:off x="5578867" y="4996958"/>
            <a:ext cx="1034265" cy="8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7170" name="Picture 2" descr="Rectangle">
            <a:extLst>
              <a:ext uri="{FF2B5EF4-FFF2-40B4-BE49-F238E27FC236}">
                <a16:creationId xmlns:a16="http://schemas.microsoft.com/office/drawing/2014/main" id="{8B37B149-A7A7-E1F2-B8FE-BF6E8664A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6949" y="3939922"/>
            <a:ext cx="4375051" cy="2922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12531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Rysowanie prostokąta</a:t>
            </a:r>
          </a:p>
        </p:txBody>
      </p:sp>
      <p:graphicFrame>
        <p:nvGraphicFramePr>
          <p:cNvPr id="4" name="Group 14">
            <a:extLst>
              <a:ext uri="{FF2B5EF4-FFF2-40B4-BE49-F238E27FC236}">
                <a16:creationId xmlns:a16="http://schemas.microsoft.com/office/drawing/2014/main" id="{B3876019-3587-8FFF-1ABB-BDEAEB1EF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271781"/>
              </p:ext>
            </p:extLst>
          </p:nvPr>
        </p:nvGraphicFramePr>
        <p:xfrm>
          <a:off x="3520611" y="4320979"/>
          <a:ext cx="8671389" cy="2471404"/>
        </p:xfrm>
        <a:graphic>
          <a:graphicData uri="http://schemas.openxmlformats.org/drawingml/2006/table">
            <a:tbl>
              <a:tblPr/>
              <a:tblGrid>
                <a:gridCol w="52083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8150550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357253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2091714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46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47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48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49</a:t>
                      </a: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We are copying the original image,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as it is an in-place operation.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output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image.copy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Using the rectangle() function to create a rectangle.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rectangle = cv2.rectangle(output, (1500, 900),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                      (600, 400), (255, 0, 0), 2)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1D43FEE-4C5C-3954-E3C1-AB0AC441B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83735"/>
            <a:ext cx="11090274" cy="3486216"/>
          </a:xfrm>
        </p:spPr>
        <p:txBody>
          <a:bodyPr>
            <a:normAutofit/>
          </a:bodyPr>
          <a:lstStyle/>
          <a:p>
            <a:r>
              <a:rPr lang="pl-PL" dirty="0" err="1"/>
              <a:t>rectangle</a:t>
            </a:r>
            <a:r>
              <a:rPr lang="en-US" dirty="0"/>
              <a:t>()</a:t>
            </a:r>
            <a:r>
              <a:rPr lang="pl-PL" dirty="0"/>
              <a:t> potrzebuje 5 argumentów:</a:t>
            </a:r>
            <a:endParaRPr lang="en-US" dirty="0"/>
          </a:p>
          <a:p>
            <a:pPr lvl="1"/>
            <a:r>
              <a:rPr lang="pl-PL" dirty="0"/>
              <a:t>obrazka</a:t>
            </a:r>
          </a:p>
          <a:p>
            <a:pPr lvl="1"/>
            <a:r>
              <a:rPr lang="pl-PL" dirty="0"/>
              <a:t>współrzędnych górnego lewego rogu prostokąta</a:t>
            </a:r>
          </a:p>
          <a:p>
            <a:pPr lvl="1"/>
            <a:r>
              <a:rPr lang="pl-PL" dirty="0"/>
              <a:t>współrzędnych dolnego prawego rogu prostokąta</a:t>
            </a:r>
          </a:p>
          <a:p>
            <a:pPr lvl="1"/>
            <a:r>
              <a:rPr lang="pl-PL" dirty="0"/>
              <a:t>koloru (w formacie BGR)</a:t>
            </a:r>
          </a:p>
          <a:p>
            <a:pPr lvl="1"/>
            <a:r>
              <a:rPr lang="pl-PL" dirty="0"/>
              <a:t>grubości linii</a:t>
            </a:r>
          </a:p>
        </p:txBody>
      </p:sp>
    </p:spTree>
    <p:extLst>
      <p:ext uri="{BB962C8B-B14F-4D97-AF65-F5344CB8AC3E}">
        <p14:creationId xmlns:p14="http://schemas.microsoft.com/office/powerpoint/2010/main" val="2583996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13921CC-FC7B-EC2C-34DF-48B3DFAC6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matplotlib.animation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1E3A534-483E-0A8C-B981-5D63AD54C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Wszystko co pojawia się na obrazku (klasa </a:t>
            </a:r>
            <a:r>
              <a:rPr lang="pl-PL" dirty="0" err="1"/>
              <a:t>Figure</a:t>
            </a:r>
            <a:r>
              <a:rPr lang="pl-PL" dirty="0"/>
              <a:t>) jest obiektem dziedziczącym z Artist – niektóre podklasy tej klasy są animowane</a:t>
            </a:r>
          </a:p>
          <a:p>
            <a:r>
              <a:rPr lang="pl-PL" dirty="0"/>
              <a:t>Jeśli korzystamy z takich animowanych obiektów, używamy </a:t>
            </a:r>
            <a:r>
              <a:rPr lang="pl-PL" dirty="0" err="1"/>
              <a:t>ArtistAnimation</a:t>
            </a:r>
            <a:endParaRPr lang="pl-PL" dirty="0"/>
          </a:p>
          <a:p>
            <a:r>
              <a:rPr lang="pl-PL" dirty="0"/>
              <a:t>Jeśli chcemy w każdej klatce rysować od nowa, używamy </a:t>
            </a:r>
            <a:r>
              <a:rPr lang="pl-PL" dirty="0" err="1"/>
              <a:t>FuncAnimation</a:t>
            </a:r>
            <a:r>
              <a:rPr lang="pl-PL" dirty="0"/>
              <a:t> </a:t>
            </a:r>
          </a:p>
        </p:txBody>
      </p:sp>
      <p:pic>
        <p:nvPicPr>
          <p:cNvPr id="2050" name="Picture 2" descr="Inheritance diagram of matplotlib.animation.FuncAnimation, matplotlib.animation.ArtistAnimation">
            <a:extLst>
              <a:ext uri="{FF2B5EF4-FFF2-40B4-BE49-F238E27FC236}">
                <a16:creationId xmlns:a16="http://schemas.microsoft.com/office/drawing/2014/main" id="{3D5ADC58-AF06-CDC8-5F8C-FAAAE09EF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693" y="4403153"/>
            <a:ext cx="10186767" cy="168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0607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Dodawanie tekstu</a:t>
            </a:r>
          </a:p>
        </p:txBody>
      </p:sp>
      <p:graphicFrame>
        <p:nvGraphicFramePr>
          <p:cNvPr id="4" name="Group 14">
            <a:extLst>
              <a:ext uri="{FF2B5EF4-FFF2-40B4-BE49-F238E27FC236}">
                <a16:creationId xmlns:a16="http://schemas.microsoft.com/office/drawing/2014/main" id="{B3876019-3587-8FFF-1ABB-BDEAEB1EF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581649"/>
              </p:ext>
            </p:extLst>
          </p:nvPr>
        </p:nvGraphicFramePr>
        <p:xfrm>
          <a:off x="-1" y="1434664"/>
          <a:ext cx="9894013" cy="2471404"/>
        </p:xfrm>
        <a:graphic>
          <a:graphicData uri="http://schemas.openxmlformats.org/drawingml/2006/table">
            <a:tbl>
              <a:tblPr/>
              <a:tblGrid>
                <a:gridCol w="594275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9299738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357253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2091714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55</a:t>
                      </a: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Copying the original image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output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image.copy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Adding the text using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putText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 function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text = cv2.putText(output, 'OpenCV Demo', (500, 550),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               cv2.FONT_HERSHEY_SIMPLEX, 4, (255, 0, 0), 2)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  <p:pic>
        <p:nvPicPr>
          <p:cNvPr id="6" name="Picture 2" descr="Original Image">
            <a:extLst>
              <a:ext uri="{FF2B5EF4-FFF2-40B4-BE49-F238E27FC236}">
                <a16:creationId xmlns:a16="http://schemas.microsoft.com/office/drawing/2014/main" id="{3F11BDDA-0B7C-6A59-49BE-92CD89A47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36890"/>
            <a:ext cx="4375050" cy="2922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trzałka: w prawo 6">
            <a:extLst>
              <a:ext uri="{FF2B5EF4-FFF2-40B4-BE49-F238E27FC236}">
                <a16:creationId xmlns:a16="http://schemas.microsoft.com/office/drawing/2014/main" id="{2FD860B4-88ED-BAF3-72FD-CFD071A3B6EC}"/>
              </a:ext>
            </a:extLst>
          </p:cNvPr>
          <p:cNvSpPr/>
          <p:nvPr/>
        </p:nvSpPr>
        <p:spPr>
          <a:xfrm>
            <a:off x="5578867" y="4996958"/>
            <a:ext cx="1034265" cy="8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194" name="Picture 2" descr="Text">
            <a:extLst>
              <a:ext uri="{FF2B5EF4-FFF2-40B4-BE49-F238E27FC236}">
                <a16:creationId xmlns:a16="http://schemas.microsoft.com/office/drawing/2014/main" id="{389491DC-EC10-02F8-6513-3757FD771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6948" y="3935888"/>
            <a:ext cx="4375051" cy="2922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65705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B6179D-0566-66F2-7188-0F6BF5BF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Dodawanie tekstu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1D43FEE-4C5C-3954-E3C1-AB0AC441B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83734"/>
            <a:ext cx="11090274" cy="4544455"/>
          </a:xfrm>
        </p:spPr>
        <p:txBody>
          <a:bodyPr>
            <a:normAutofit/>
          </a:bodyPr>
          <a:lstStyle/>
          <a:p>
            <a:r>
              <a:rPr lang="pl-PL" dirty="0" err="1"/>
              <a:t>putText</a:t>
            </a:r>
            <a:r>
              <a:rPr lang="en-US" dirty="0"/>
              <a:t>()</a:t>
            </a:r>
            <a:r>
              <a:rPr lang="pl-PL" dirty="0"/>
              <a:t> potrzebuje 7 argumentów:</a:t>
            </a:r>
            <a:endParaRPr lang="en-US" dirty="0"/>
          </a:p>
          <a:p>
            <a:pPr lvl="1"/>
            <a:r>
              <a:rPr lang="pl-PL" dirty="0"/>
              <a:t>obrazka</a:t>
            </a:r>
          </a:p>
          <a:p>
            <a:pPr lvl="1"/>
            <a:r>
              <a:rPr lang="pl-PL" dirty="0"/>
              <a:t>tekstu</a:t>
            </a:r>
          </a:p>
          <a:p>
            <a:pPr lvl="1"/>
            <a:r>
              <a:rPr lang="pl-PL" dirty="0"/>
              <a:t>współrzędnych dolnego lewego rogu prostokąta</a:t>
            </a:r>
          </a:p>
          <a:p>
            <a:pPr lvl="1"/>
            <a:r>
              <a:rPr lang="pl-PL" dirty="0"/>
              <a:t>kroju pisma</a:t>
            </a:r>
          </a:p>
          <a:p>
            <a:pPr lvl="1"/>
            <a:r>
              <a:rPr lang="pl-PL" dirty="0"/>
              <a:t>rozmiaru liter</a:t>
            </a:r>
          </a:p>
          <a:p>
            <a:pPr lvl="1"/>
            <a:r>
              <a:rPr lang="pl-PL" dirty="0"/>
              <a:t>koloru</a:t>
            </a:r>
          </a:p>
          <a:p>
            <a:pPr lvl="1"/>
            <a:r>
              <a:rPr lang="pl-PL" dirty="0"/>
              <a:t>grubości linii</a:t>
            </a:r>
          </a:p>
        </p:txBody>
      </p:sp>
      <p:graphicFrame>
        <p:nvGraphicFramePr>
          <p:cNvPr id="5" name="Group 14">
            <a:extLst>
              <a:ext uri="{FF2B5EF4-FFF2-40B4-BE49-F238E27FC236}">
                <a16:creationId xmlns:a16="http://schemas.microsoft.com/office/drawing/2014/main" id="{643F80CC-3D1C-690F-22EE-99A4060AEA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2433629"/>
              </p:ext>
            </p:extLst>
          </p:nvPr>
        </p:nvGraphicFramePr>
        <p:xfrm>
          <a:off x="2513744" y="4386596"/>
          <a:ext cx="9894013" cy="2471404"/>
        </p:xfrm>
        <a:graphic>
          <a:graphicData uri="http://schemas.openxmlformats.org/drawingml/2006/table">
            <a:tbl>
              <a:tblPr/>
              <a:tblGrid>
                <a:gridCol w="594275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9299738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357253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openCVtutorial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2091714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55</a:t>
                      </a: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Copying the original image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output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image.copy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Adding the text using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putText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 function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text = cv2.putText(output, 'OpenCV Demo', (500, 550),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               cv2.FONT_HERSHEY_SIMPLEX, 4, (255, 0, 0), 2)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38541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03D0F4-00A4-B3D3-D4E9-581A1080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Bardziej skomplikowane przykłady…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242A159-8DEB-C3A7-CDBB-D835D2A19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Animacja planet krążących wokół słońca i księżyca wokół ziemi</a:t>
            </a:r>
          </a:p>
          <a:p>
            <a:r>
              <a:rPr lang="pl-PL" dirty="0"/>
              <a:t>Skrypt do pokazu naukowego ilustrującego ideę FCS (</a:t>
            </a:r>
            <a:r>
              <a:rPr lang="pl-PL" dirty="0" err="1"/>
              <a:t>Fluorescent</a:t>
            </a:r>
            <a:r>
              <a:rPr lang="pl-PL" dirty="0"/>
              <a:t> </a:t>
            </a:r>
            <a:r>
              <a:rPr lang="pl-PL" dirty="0" err="1"/>
              <a:t>Correlation</a:t>
            </a:r>
            <a:r>
              <a:rPr lang="pl-PL" dirty="0"/>
              <a:t> </a:t>
            </a:r>
            <a:r>
              <a:rPr lang="pl-PL" dirty="0" err="1"/>
              <a:t>Spectroscopy</a:t>
            </a:r>
            <a:r>
              <a:rPr lang="pl-PL" dirty="0"/>
              <a:t>) poprzez filmowanie czerwonych i niebieskich kulek w pojemniku ze wzburzoną wodą</a:t>
            </a:r>
          </a:p>
          <a:p>
            <a:r>
              <a:rPr lang="pl-PL" dirty="0"/>
              <a:t>Dostępne na </a:t>
            </a:r>
            <a:r>
              <a:rPr lang="pl-PL" dirty="0" err="1"/>
              <a:t>Moodle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034877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FEE2815-932C-CE63-5B42-20456BAE5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Bibliografia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6EAD4B7-C6A7-CDA3-D5E9-37F9469A6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2"/>
              </a:rPr>
              <a:t>https://www.geeksforgeeks.org/using-matplotlib-for-animations/</a:t>
            </a:r>
            <a:endParaRPr lang="pl-PL" dirty="0"/>
          </a:p>
          <a:p>
            <a:r>
              <a:rPr lang="pl-PL" dirty="0">
                <a:hlinkClick r:id="rId3"/>
              </a:rPr>
              <a:t>https://www.geeksforgeeks.org/introduction-to-opencv/</a:t>
            </a:r>
            <a:endParaRPr lang="pl-PL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6202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13921CC-FC7B-EC2C-34DF-48B3DFAC6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matplotlib.animation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1E3A534-483E-0A8C-B981-5D63AD54C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4744801"/>
          </a:xfrm>
        </p:spPr>
        <p:txBody>
          <a:bodyPr>
            <a:normAutofit lnSpcReduction="10000"/>
          </a:bodyPr>
          <a:lstStyle/>
          <a:p>
            <a:r>
              <a:rPr lang="pl-PL" dirty="0"/>
              <a:t>Zawsze trzeba mieć referencję do animowanego obiektu, inaczej zniknie (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collection</a:t>
            </a:r>
            <a:r>
              <a:rPr lang="pl-PL" dirty="0"/>
              <a:t>)</a:t>
            </a:r>
          </a:p>
          <a:p>
            <a:r>
              <a:rPr lang="pl-PL" dirty="0" err="1"/>
              <a:t>FuncAnimation</a:t>
            </a:r>
            <a:r>
              <a:rPr lang="pl-PL" dirty="0"/>
              <a:t> jest prostsze, bo sami wybieramy co rysujemy</a:t>
            </a:r>
          </a:p>
          <a:p>
            <a:pPr lvl="1"/>
            <a:r>
              <a:rPr lang="pl-PL" dirty="0"/>
              <a:t>Wada: trzeba za każdym razem rysować wszystko od nowa… choć niekoniecznie</a:t>
            </a:r>
          </a:p>
          <a:p>
            <a:r>
              <a:rPr lang="pl-PL" dirty="0" err="1"/>
              <a:t>Blitting</a:t>
            </a:r>
            <a:r>
              <a:rPr lang="pl-PL" dirty="0"/>
              <a:t> to technika która rysuje od  nowa tylko te obiekty które zmieniły się pomiędzy klatkami (parametr </a:t>
            </a:r>
            <a:r>
              <a:rPr lang="pl-PL" dirty="0" err="1"/>
              <a:t>FuncAnimation</a:t>
            </a:r>
            <a:r>
              <a:rPr lang="pl-PL" dirty="0"/>
              <a:t> </a:t>
            </a:r>
            <a:r>
              <a:rPr lang="pl-PL" dirty="0" err="1"/>
              <a:t>blit</a:t>
            </a:r>
            <a:r>
              <a:rPr lang="pl-PL" dirty="0"/>
              <a:t>=True)</a:t>
            </a:r>
          </a:p>
          <a:p>
            <a:r>
              <a:rPr lang="pl-PL" dirty="0"/>
              <a:t>Aby zapisywać animacje do pliku, potrzeba </a:t>
            </a:r>
            <a:r>
              <a:rPr lang="pl-PL" dirty="0" err="1"/>
              <a:t>ffmpeg</a:t>
            </a:r>
            <a:r>
              <a:rPr lang="pl-PL" dirty="0"/>
              <a:t>, ale nie wystarczy zwykłe:</a:t>
            </a:r>
            <a:br>
              <a:rPr lang="pl-PL" dirty="0"/>
            </a:br>
            <a:r>
              <a:rPr lang="pl-PL" dirty="0"/>
              <a:t>pip </a:t>
            </a:r>
            <a:r>
              <a:rPr lang="pl-PL" dirty="0" err="1"/>
              <a:t>install</a:t>
            </a:r>
            <a:r>
              <a:rPr lang="pl-PL" dirty="0"/>
              <a:t> </a:t>
            </a:r>
            <a:r>
              <a:rPr lang="pl-PL" dirty="0" err="1"/>
              <a:t>ffmpeg-python</a:t>
            </a:r>
            <a:r>
              <a:rPr lang="pl-PL" dirty="0"/>
              <a:t> </a:t>
            </a:r>
            <a:r>
              <a:rPr lang="pl-PL" dirty="0">
                <a:hlinkClick r:id="rId2"/>
              </a:rPr>
              <a:t>https://pypi.org/project/ffmpeg-python/</a:t>
            </a:r>
            <a:br>
              <a:rPr lang="pl-PL" dirty="0"/>
            </a:br>
            <a:r>
              <a:rPr lang="pl-PL" dirty="0"/>
              <a:t>potrzeba samego </a:t>
            </a:r>
            <a:r>
              <a:rPr lang="pl-PL" dirty="0" err="1"/>
              <a:t>ffmpeg</a:t>
            </a:r>
            <a:r>
              <a:rPr lang="pl-PL"/>
              <a:t> w PATH </a:t>
            </a:r>
            <a:r>
              <a:rPr lang="pl-PL" dirty="0">
                <a:hlinkClick r:id="rId3"/>
              </a:rPr>
              <a:t>https://www.ffmpeg.org/download.html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82706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14">
            <a:extLst>
              <a:ext uri="{FF2B5EF4-FFF2-40B4-BE49-F238E27FC236}">
                <a16:creationId xmlns:a16="http://schemas.microsoft.com/office/drawing/2014/main" id="{4FDCDA7C-16F7-395F-5D99-35AF486B1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9061212"/>
              </p:ext>
            </p:extLst>
          </p:nvPr>
        </p:nvGraphicFramePr>
        <p:xfrm>
          <a:off x="441789" y="0"/>
          <a:ext cx="11308422" cy="6966662"/>
        </p:xfrm>
        <a:graphic>
          <a:graphicData uri="http://schemas.openxmlformats.org/drawingml/2006/table">
            <a:tbl>
              <a:tblPr/>
              <a:tblGrid>
                <a:gridCol w="67922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10629193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277402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animatetutorial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4690062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6</a:t>
                      </a:r>
                      <a:endParaRPr kumimoji="0" lang="pl-PL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16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26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from matplotlib 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pyplot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numpy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np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from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matplotlib.animation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FuncAnimation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initializing a figure in which the graph will be plotted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fig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plt.figure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marking the x-axis and y-axis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axis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plt.axes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=(0, 4),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=(-2, 2))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initializing a line variable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line,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axis.plot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([], [],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lw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3)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data which the line will contain (x, y)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():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line.set_data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([], [])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return line,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animate(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):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x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np.linspace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(0, 4, 1000)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# plots a sine graph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y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np.sin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(2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np.pi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* (x - 0.01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line.set_data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(x, y)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return line,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anim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FuncAnimation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(fig, animate,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init_func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                 frames = 200, interval = 20,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blit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True)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anim.save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('continuousSineWave.mp4', writer = '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ffmpeg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', fps = 30)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820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14">
            <a:extLst>
              <a:ext uri="{FF2B5EF4-FFF2-40B4-BE49-F238E27FC236}">
                <a16:creationId xmlns:a16="http://schemas.microsoft.com/office/drawing/2014/main" id="{4FDCDA7C-16F7-395F-5D99-35AF486B1E26}"/>
              </a:ext>
            </a:extLst>
          </p:cNvPr>
          <p:cNvGraphicFramePr>
            <a:graphicFrameLocks noGrp="1"/>
          </p:cNvGraphicFramePr>
          <p:nvPr/>
        </p:nvGraphicFramePr>
        <p:xfrm>
          <a:off x="441789" y="0"/>
          <a:ext cx="11308422" cy="6966662"/>
        </p:xfrm>
        <a:graphic>
          <a:graphicData uri="http://schemas.openxmlformats.org/drawingml/2006/table">
            <a:tbl>
              <a:tblPr/>
              <a:tblGrid>
                <a:gridCol w="67922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10629193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277402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animatetutorial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4690062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6</a:t>
                      </a:r>
                      <a:endParaRPr kumimoji="0" lang="pl-PL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16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26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from matplotlib 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pyplot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numpy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np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from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matplotlib.animation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FuncAnimation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initializing a figure in which the graph will be plotted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fig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plt.figure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marking the x-axis and y-axis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axis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plt.axes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=(0, 4),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=(-2, 2))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initializing a line variable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line,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axis.plot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([], [],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lw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3)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data which the line will contain (x, y)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():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line.set_data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([], [])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return line,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animate(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):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x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np.linspace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(0, 4, 1000)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# plots a sine graph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y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np.sin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(2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np.pi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* (x - 0.01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line.set_data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(x, y)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return line,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anim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FuncAnimation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(fig, animate,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init_func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                 frames = 200, interval = 20,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blit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True)   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anim.save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('continuousSineWave.mp4', writer = '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ffmpeg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', fps = 30)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  <p:pic>
        <p:nvPicPr>
          <p:cNvPr id="2" name="sine">
            <a:hlinkClick r:id="" action="ppaction://media"/>
            <a:extLst>
              <a:ext uri="{FF2B5EF4-FFF2-40B4-BE49-F238E27FC236}">
                <a16:creationId xmlns:a16="http://schemas.microsoft.com/office/drawing/2014/main" id="{E80C28F2-6D3D-CD48-5297-1AB0CE90D6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9168" y="2534332"/>
            <a:ext cx="5102831" cy="343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520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14">
            <a:extLst>
              <a:ext uri="{FF2B5EF4-FFF2-40B4-BE49-F238E27FC236}">
                <a16:creationId xmlns:a16="http://schemas.microsoft.com/office/drawing/2014/main" id="{4FDCDA7C-16F7-395F-5D99-35AF486B1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86465"/>
              </p:ext>
            </p:extLst>
          </p:nvPr>
        </p:nvGraphicFramePr>
        <p:xfrm>
          <a:off x="441789" y="0"/>
          <a:ext cx="11308422" cy="6966662"/>
        </p:xfrm>
        <a:graphic>
          <a:graphicData uri="http://schemas.openxmlformats.org/drawingml/2006/table">
            <a:tbl>
              <a:tblPr/>
              <a:tblGrid>
                <a:gridCol w="67922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10629193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277402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animatetutorial2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4690062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6</a:t>
                      </a:r>
                      <a:endParaRPr kumimoji="0" lang="pl-PL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16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26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matplotlib.animation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animation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matplotlib.pyplot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numpy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np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creating a blank window for the animation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fig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plt.figure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axis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plt.axes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=(-50, 50),</a:t>
                      </a:r>
                      <a:r>
                        <a:rPr kumimoji="0" lang="pl-PL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=(-50, 50))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line,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axis.plot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([], [],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lw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2)</a:t>
                      </a: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():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line.set_data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([], [])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return line,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initializing empty values for x and y co-ordinates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[], []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animate(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):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# t is a parameter which varies with the frame number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t = 0.1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x</a:t>
                      </a:r>
                      <a:r>
                        <a:rPr kumimoji="0" lang="pl-PL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t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np.sin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(t)</a:t>
                      </a:r>
                      <a:r>
                        <a:rPr kumimoji="0" lang="pl-PL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t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np.cos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(t)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# appending values to the previously empty x and y data holders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xdata.append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(x)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ydata.append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(y)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line.set_data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return line,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calling the animation function	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anim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animation.FuncAnimation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(fig, animate,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init_func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						frames = 500, interval = 20,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blit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True)</a:t>
                      </a: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plt.show</a:t>
                      </a:r>
                      <a:r>
                        <a:rPr kumimoji="0" lang="pl-PL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9908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14">
            <a:extLst>
              <a:ext uri="{FF2B5EF4-FFF2-40B4-BE49-F238E27FC236}">
                <a16:creationId xmlns:a16="http://schemas.microsoft.com/office/drawing/2014/main" id="{4FDCDA7C-16F7-395F-5D99-35AF486B1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1446653"/>
              </p:ext>
            </p:extLst>
          </p:nvPr>
        </p:nvGraphicFramePr>
        <p:xfrm>
          <a:off x="441789" y="0"/>
          <a:ext cx="11308422" cy="6966662"/>
        </p:xfrm>
        <a:graphic>
          <a:graphicData uri="http://schemas.openxmlformats.org/drawingml/2006/table">
            <a:tbl>
              <a:tblPr/>
              <a:tblGrid>
                <a:gridCol w="67922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10629193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277402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animatetutorial2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4690062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6</a:t>
                      </a:r>
                      <a:endParaRPr kumimoji="0" lang="pl-PL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16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26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matplotlib.animation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animation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matplotlib.pyplot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numpy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np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creating a blank window for the animation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fig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plt.figure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axis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plt.axes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=(-50, 50),</a:t>
                      </a:r>
                      <a:r>
                        <a:rPr kumimoji="0" lang="pl-PL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=(-50, 50))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line,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axis.plot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([], [],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lw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2)</a:t>
                      </a: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():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line.set_data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([], [])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return line,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initializing empty values for x and y co-ordinates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[], []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animate(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):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# t is a parameter which varies with the frame number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t = 0.1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x</a:t>
                      </a:r>
                      <a:r>
                        <a:rPr kumimoji="0" lang="pl-PL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t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np.sin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(t)</a:t>
                      </a:r>
                      <a:r>
                        <a:rPr kumimoji="0" lang="pl-PL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t *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np.cos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(t)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# appending values to the previously empty x and y data holders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xdata.append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(x)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ydata.append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(y)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line.set_data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return line,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# calling the animation function	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anim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animation.FuncAnimation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(fig, animate,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init_func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							frames = 500, interval = 20,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blit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True)</a:t>
                      </a: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plt.show</a:t>
                      </a:r>
                      <a:r>
                        <a:rPr kumimoji="0" lang="pl-PL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  <p:pic>
        <p:nvPicPr>
          <p:cNvPr id="2" name="growingCoil">
            <a:hlinkClick r:id="" action="ppaction://media"/>
            <a:extLst>
              <a:ext uri="{FF2B5EF4-FFF2-40B4-BE49-F238E27FC236}">
                <a16:creationId xmlns:a16="http://schemas.microsoft.com/office/drawing/2014/main" id="{4C134992-D21A-2F5E-7402-132153E56A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03543" y="2562934"/>
            <a:ext cx="5688458" cy="331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3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14">
            <a:extLst>
              <a:ext uri="{FF2B5EF4-FFF2-40B4-BE49-F238E27FC236}">
                <a16:creationId xmlns:a16="http://schemas.microsoft.com/office/drawing/2014/main" id="{4FDCDA7C-16F7-395F-5D99-35AF486B1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478851"/>
              </p:ext>
            </p:extLst>
          </p:nvPr>
        </p:nvGraphicFramePr>
        <p:xfrm>
          <a:off x="441789" y="0"/>
          <a:ext cx="11308422" cy="6966662"/>
        </p:xfrm>
        <a:graphic>
          <a:graphicData uri="http://schemas.openxmlformats.org/drawingml/2006/table">
            <a:tbl>
              <a:tblPr/>
              <a:tblGrid>
                <a:gridCol w="679229">
                  <a:extLst>
                    <a:ext uri="{9D8B030D-6E8A-4147-A177-3AD203B41FA5}">
                      <a16:colId xmlns:a16="http://schemas.microsoft.com/office/drawing/2014/main" val="3990719787"/>
                    </a:ext>
                  </a:extLst>
                </a:gridCol>
                <a:gridCol w="10629193">
                  <a:extLst>
                    <a:ext uri="{9D8B030D-6E8A-4147-A177-3AD203B41FA5}">
                      <a16:colId xmlns:a16="http://schemas.microsoft.com/office/drawing/2014/main" val="308071220"/>
                    </a:ext>
                  </a:extLst>
                </a:gridCol>
              </a:tblGrid>
              <a:tr h="277402">
                <a:tc gridSpan="2"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10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animatetutorial3</a:t>
                      </a:r>
                      <a:r>
                        <a:rPr kumimoji="0" lang="en-US" altLang="pl-P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anose="020B0604030504040204" pitchFamily="34" charset="0"/>
                        </a:rPr>
                        <a:t>.py</a:t>
                      </a:r>
                    </a:p>
                  </a:txBody>
                  <a:tcPr marL="41477" marR="41477" marT="41477" marB="41477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66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819179"/>
                  </a:ext>
                </a:extLst>
              </a:tr>
              <a:tr h="4690062"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6</a:t>
                      </a:r>
                      <a:endParaRPr kumimoji="0" lang="pl-PL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16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17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18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19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20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21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22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23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24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25</a:t>
                      </a:r>
                    </a:p>
                    <a:p>
                      <a:pPr marL="106363" marR="0" lvl="0" indent="0" algn="r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l-PL" altLang="pl-PL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</a:rPr>
                        <a:t>26</a:t>
                      </a:r>
                      <a:endParaRPr kumimoji="0" lang="en-US" altLang="pl-PL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41477" marR="82954" marT="207386" marB="207386" horzOverflow="overflow">
                    <a:lnL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784A3"/>
                    </a:solidFill>
                  </a:tcPr>
                </a:tc>
                <a:tc>
                  <a:txBody>
                    <a:bodyPr/>
                    <a:lstStyle>
                      <a:lvl1pPr marL="106363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 marL="742950" indent="-285750" defTabSz="4572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 marL="1143000" indent="-228600" defTabSz="4572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 marL="16002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 marL="2057400" indent="-228600" defTabSz="4572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marL="25146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marL="29718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marL="34290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marL="3886200" indent="-228600" defTabSz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numpy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np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matplotlib.pyplot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as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from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matplotlib.animation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import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FuncAnimation</a:t>
                      </a: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l-PL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fig, ax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plt.subplots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= [], []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ln,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ax.plot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([], [], '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ro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')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():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ax.set_xlim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(0, 2*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np.pi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ax.set_ylim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(-1, 1)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return ln,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def update(frame):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xdata.append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(frame)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ydata.append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np.sin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(frame))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ln.set_data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xdata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ydata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return ln,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pl-PL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ani =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FuncAnimation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(fig, update, frames=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np.linspace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(0, 2*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np.pi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128),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                   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init_func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=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init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blit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=True)</a:t>
                      </a:r>
                    </a:p>
                    <a:p>
                      <a:pPr marL="106363" marR="0" lvl="0" indent="0" algn="l" defTabSz="457200" rtl="0" eaLnBrk="1" fontAlgn="base" latinLnBrk="0" hangingPunct="1">
                        <a:lnSpc>
                          <a:spcPct val="67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pl-PL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plt.show</a:t>
                      </a:r>
                      <a:r>
                        <a:rPr kumimoji="0" lang="en-US" altLang="pl-P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</a:p>
                  </a:txBody>
                  <a:tcPr marL="41477" marR="165909" marT="207386" marB="207386" horzOverflow="overflow">
                    <a:lnL>
                      <a:noFill/>
                    </a:lnL>
                    <a:lnR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CC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90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1000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ED90DE9-721F-82AB-87A8-29FD6406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4800" dirty="0" err="1"/>
              <a:t>matplotlib.animation</a:t>
            </a:r>
            <a:r>
              <a:rPr lang="pl-PL" sz="4800" dirty="0"/>
              <a:t> - alternatywy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B9266C-396C-27F8-2A05-1225F8028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082377"/>
            <a:ext cx="11090274" cy="4667744"/>
          </a:xfrm>
        </p:spPr>
        <p:txBody>
          <a:bodyPr>
            <a:normAutofit/>
          </a:bodyPr>
          <a:lstStyle/>
          <a:p>
            <a:r>
              <a:rPr lang="pl-PL" dirty="0" err="1"/>
              <a:t>ImageIO</a:t>
            </a:r>
            <a:br>
              <a:rPr lang="pl-PL" dirty="0"/>
            </a:br>
            <a:r>
              <a:rPr lang="pl-PL" dirty="0">
                <a:hlinkClick r:id="rId2"/>
              </a:rPr>
              <a:t>https://towardsdatascience.com/</a:t>
            </a:r>
            <a:br>
              <a:rPr lang="pl-PL" dirty="0">
                <a:hlinkClick r:id="rId2"/>
              </a:rPr>
            </a:br>
            <a:r>
              <a:rPr lang="pl-PL" dirty="0" err="1">
                <a:hlinkClick r:id="rId2"/>
              </a:rPr>
              <a:t>probably</a:t>
            </a:r>
            <a:r>
              <a:rPr lang="pl-PL" dirty="0">
                <a:hlinkClick r:id="rId2"/>
              </a:rPr>
              <a:t>-the-</a:t>
            </a:r>
            <a:r>
              <a:rPr lang="pl-PL" dirty="0" err="1">
                <a:hlinkClick r:id="rId2"/>
              </a:rPr>
              <a:t>easiest</a:t>
            </a:r>
            <a:r>
              <a:rPr lang="pl-PL" dirty="0">
                <a:hlinkClick r:id="rId2"/>
              </a:rPr>
              <a:t>-</a:t>
            </a:r>
            <a:r>
              <a:rPr lang="pl-PL" dirty="0" err="1">
                <a:hlinkClick r:id="rId2"/>
              </a:rPr>
              <a:t>way</a:t>
            </a:r>
            <a:r>
              <a:rPr lang="pl-PL" dirty="0">
                <a:hlinkClick r:id="rId2"/>
              </a:rPr>
              <a:t>-to-</a:t>
            </a:r>
            <a:r>
              <a:rPr lang="pl-PL" dirty="0" err="1">
                <a:hlinkClick r:id="rId2"/>
              </a:rPr>
              <a:t>animate</a:t>
            </a:r>
            <a:br>
              <a:rPr lang="pl-PL" dirty="0">
                <a:hlinkClick r:id="rId2"/>
              </a:rPr>
            </a:br>
            <a:r>
              <a:rPr lang="pl-PL" dirty="0">
                <a:hlinkClick r:id="rId2"/>
              </a:rPr>
              <a:t>-your-python-plots-f5194ebed75f</a:t>
            </a:r>
            <a:endParaRPr lang="pl-PL" dirty="0"/>
          </a:p>
          <a:p>
            <a:r>
              <a:rPr lang="pl-PL" dirty="0" err="1"/>
              <a:t>pandas_alive</a:t>
            </a:r>
            <a:br>
              <a:rPr lang="pl-PL" dirty="0"/>
            </a:br>
            <a:r>
              <a:rPr lang="pl-PL" dirty="0">
                <a:hlinkClick r:id="rId3"/>
              </a:rPr>
              <a:t>https://betterprogramming.pub/this-</a:t>
            </a:r>
            <a:br>
              <a:rPr lang="pl-PL" dirty="0">
                <a:hlinkClick r:id="rId3"/>
              </a:rPr>
            </a:br>
            <a:r>
              <a:rPr lang="pl-PL" dirty="0" err="1">
                <a:hlinkClick r:id="rId3"/>
              </a:rPr>
              <a:t>python-library-can-animate-your-charts</a:t>
            </a:r>
            <a:br>
              <a:rPr lang="pl-PL" dirty="0">
                <a:hlinkClick r:id="rId3"/>
              </a:rPr>
            </a:br>
            <a:r>
              <a:rPr lang="pl-PL" dirty="0">
                <a:hlinkClick r:id="rId3"/>
              </a:rPr>
              <a:t>-a7c0a98b3463</a:t>
            </a:r>
            <a:endParaRPr lang="pl-PL" dirty="0"/>
          </a:p>
          <a:p>
            <a:r>
              <a:rPr lang="pl-PL" dirty="0" err="1"/>
              <a:t>celluloid</a:t>
            </a:r>
            <a:r>
              <a:rPr lang="pl-PL" dirty="0"/>
              <a:t> (zapis </a:t>
            </a:r>
            <a:r>
              <a:rPr lang="pl-PL"/>
              <a:t>do gif)</a:t>
            </a:r>
            <a:endParaRPr lang="pl-PL" dirty="0"/>
          </a:p>
          <a:p>
            <a:endParaRPr lang="pl-P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A52E2E-AE4C-D0C7-BD3F-0DEC9C415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8476" y="4038402"/>
            <a:ext cx="5503523" cy="2819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8DC442B-CA40-BE44-B176-3C8DB5700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1114" y="1675656"/>
            <a:ext cx="3530885" cy="2353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987686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5768</TotalTime>
  <Words>2213</Words>
  <Application>Microsoft Office PowerPoint</Application>
  <PresentationFormat>Panoramiczny</PresentationFormat>
  <Paragraphs>470</Paragraphs>
  <Slides>23</Slides>
  <Notes>0</Notes>
  <HiddenSlides>0</HiddenSlides>
  <MMClips>2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23</vt:i4>
      </vt:variant>
    </vt:vector>
  </HeadingPairs>
  <TitlesOfParts>
    <vt:vector size="31" baseType="lpstr">
      <vt:lpstr>Arial</vt:lpstr>
      <vt:lpstr>Calibri</vt:lpstr>
      <vt:lpstr>Courier New</vt:lpstr>
      <vt:lpstr>Sitka Heading</vt:lpstr>
      <vt:lpstr>Source Sans Pro</vt:lpstr>
      <vt:lpstr>Tahoma</vt:lpstr>
      <vt:lpstr>urw-din</vt:lpstr>
      <vt:lpstr>3DFloatVTI</vt:lpstr>
      <vt:lpstr>Programowanie w Pythonie Biblioteka opencv, moduł matplotlib.animation</vt:lpstr>
      <vt:lpstr>matplotlib.animation</vt:lpstr>
      <vt:lpstr>matplotlib.animation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matplotlib.animation - alternatywy</vt:lpstr>
      <vt:lpstr>Wstęp do openCV - plan</vt:lpstr>
      <vt:lpstr>Wczytywanie obrazka</vt:lpstr>
      <vt:lpstr>Wartości RGB pikseli</vt:lpstr>
      <vt:lpstr>Wycinanie fragmentu obrazka</vt:lpstr>
      <vt:lpstr>Zmiana rozmiaru obrazka</vt:lpstr>
      <vt:lpstr>Zmiana rozmiaru obrazka</vt:lpstr>
      <vt:lpstr>Obrót obrazka</vt:lpstr>
      <vt:lpstr>Obrót obrazka</vt:lpstr>
      <vt:lpstr>Rysowanie prostokąta</vt:lpstr>
      <vt:lpstr>Rysowanie prostokąta</vt:lpstr>
      <vt:lpstr>Dodawanie tekstu</vt:lpstr>
      <vt:lpstr>Dodawanie tekstu</vt:lpstr>
      <vt:lpstr>Bardziej skomplikowane przykłady…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Programowanie w Pythonie</dc:title>
  <dc:creator>Łukasz Mioduszewski</dc:creator>
  <cp:lastModifiedBy>Łukasz Mioduszewski</cp:lastModifiedBy>
  <cp:revision>84</cp:revision>
  <dcterms:created xsi:type="dcterms:W3CDTF">2022-09-26T23:14:32Z</dcterms:created>
  <dcterms:modified xsi:type="dcterms:W3CDTF">2023-01-11T10:56:34Z</dcterms:modified>
</cp:coreProperties>
</file>

<file path=docProps/thumbnail.jpeg>
</file>